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slideLayouts/slideLayout1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52" r:id="rId2"/>
    <p:sldMasterId id="2147483670" r:id="rId3"/>
  </p:sldMasterIdLst>
  <p:notesMasterIdLst>
    <p:notesMasterId r:id="rId42"/>
  </p:notesMasterIdLst>
  <p:handoutMasterIdLst>
    <p:handoutMasterId r:id="rId43"/>
  </p:handoutMasterIdLst>
  <p:sldIdLst>
    <p:sldId id="266" r:id="rId4"/>
    <p:sldId id="323" r:id="rId5"/>
    <p:sldId id="377" r:id="rId6"/>
    <p:sldId id="398" r:id="rId7"/>
    <p:sldId id="378" r:id="rId8"/>
    <p:sldId id="399" r:id="rId9"/>
    <p:sldId id="400" r:id="rId10"/>
    <p:sldId id="401" r:id="rId11"/>
    <p:sldId id="402" r:id="rId12"/>
    <p:sldId id="403" r:id="rId13"/>
    <p:sldId id="404" r:id="rId14"/>
    <p:sldId id="405" r:id="rId15"/>
    <p:sldId id="406" r:id="rId16"/>
    <p:sldId id="407" r:id="rId17"/>
    <p:sldId id="408" r:id="rId18"/>
    <p:sldId id="409" r:id="rId19"/>
    <p:sldId id="410" r:id="rId20"/>
    <p:sldId id="411" r:id="rId21"/>
    <p:sldId id="413" r:id="rId22"/>
    <p:sldId id="412" r:id="rId23"/>
    <p:sldId id="414" r:id="rId24"/>
    <p:sldId id="415" r:id="rId25"/>
    <p:sldId id="416" r:id="rId26"/>
    <p:sldId id="417" r:id="rId27"/>
    <p:sldId id="418" r:id="rId28"/>
    <p:sldId id="423" r:id="rId29"/>
    <p:sldId id="424" r:id="rId30"/>
    <p:sldId id="425" r:id="rId31"/>
    <p:sldId id="426" r:id="rId32"/>
    <p:sldId id="427" r:id="rId33"/>
    <p:sldId id="428" r:id="rId34"/>
    <p:sldId id="419" r:id="rId35"/>
    <p:sldId id="422" r:id="rId36"/>
    <p:sldId id="420" r:id="rId37"/>
    <p:sldId id="421" r:id="rId38"/>
    <p:sldId id="429" r:id="rId39"/>
    <p:sldId id="430" r:id="rId40"/>
    <p:sldId id="376" r:id="rId41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C567BE6-4E2E-2A45-BD72-59F9659A3211}">
          <p14:sldIdLst>
            <p14:sldId id="266"/>
            <p14:sldId id="323"/>
            <p14:sldId id="377"/>
            <p14:sldId id="398"/>
            <p14:sldId id="378"/>
            <p14:sldId id="399"/>
            <p14:sldId id="400"/>
            <p14:sldId id="401"/>
            <p14:sldId id="402"/>
            <p14:sldId id="403"/>
            <p14:sldId id="404"/>
            <p14:sldId id="405"/>
            <p14:sldId id="406"/>
            <p14:sldId id="407"/>
            <p14:sldId id="408"/>
            <p14:sldId id="409"/>
            <p14:sldId id="410"/>
            <p14:sldId id="411"/>
            <p14:sldId id="413"/>
            <p14:sldId id="412"/>
            <p14:sldId id="414"/>
            <p14:sldId id="415"/>
            <p14:sldId id="416"/>
            <p14:sldId id="417"/>
            <p14:sldId id="418"/>
            <p14:sldId id="423"/>
            <p14:sldId id="424"/>
            <p14:sldId id="425"/>
            <p14:sldId id="426"/>
            <p14:sldId id="427"/>
            <p14:sldId id="428"/>
            <p14:sldId id="419"/>
            <p14:sldId id="422"/>
            <p14:sldId id="420"/>
            <p14:sldId id="421"/>
            <p14:sldId id="429"/>
            <p14:sldId id="430"/>
            <p14:sldId id="37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F6C7E"/>
    <a:srgbClr val="BB4646"/>
    <a:srgbClr val="5F6C7D"/>
    <a:srgbClr val="4D586B"/>
    <a:srgbClr val="01A2B5"/>
    <a:srgbClr val="02A2B5"/>
    <a:srgbClr val="4687AC"/>
    <a:srgbClr val="6A99A8"/>
    <a:srgbClr val="40799A"/>
    <a:srgbClr val="5D8C9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627" autoAdjust="0"/>
    <p:restoredTop sz="85294" autoAdjust="0"/>
  </p:normalViewPr>
  <p:slideViewPr>
    <p:cSldViewPr snapToGrid="0" snapToObjects="1">
      <p:cViewPr varScale="1">
        <p:scale>
          <a:sx n="104" d="100"/>
          <a:sy n="104" d="100"/>
        </p:scale>
        <p:origin x="1696" y="19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71" d="100"/>
          <a:sy n="71" d="100"/>
        </p:scale>
        <p:origin x="3592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heme" Target="theme/theme1.xml"/><Relationship Id="rId47" Type="http://schemas.openxmlformats.org/officeDocument/2006/relationships/tableStyles" Target="tableStyles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9" Type="http://schemas.openxmlformats.org/officeDocument/2006/relationships/slide" Target="slides/slide6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37" Type="http://schemas.openxmlformats.org/officeDocument/2006/relationships/slide" Target="slides/slide34.xml"/><Relationship Id="rId38" Type="http://schemas.openxmlformats.org/officeDocument/2006/relationships/slide" Target="slides/slide35.xml"/><Relationship Id="rId39" Type="http://schemas.openxmlformats.org/officeDocument/2006/relationships/slide" Target="slides/slide36.xml"/><Relationship Id="rId40" Type="http://schemas.openxmlformats.org/officeDocument/2006/relationships/slide" Target="slides/slide37.xml"/><Relationship Id="rId41" Type="http://schemas.openxmlformats.org/officeDocument/2006/relationships/slide" Target="slides/slide38.xml"/><Relationship Id="rId42" Type="http://schemas.openxmlformats.org/officeDocument/2006/relationships/notesMaster" Target="notesMasters/notesMaster1.xml"/><Relationship Id="rId43" Type="http://schemas.openxmlformats.org/officeDocument/2006/relationships/handoutMaster" Target="handoutMasters/handoutMaster1.xml"/><Relationship Id="rId44" Type="http://schemas.openxmlformats.org/officeDocument/2006/relationships/presProps" Target="presProps.xml"/><Relationship Id="rId45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DFD447-ACB1-BC49-B8EF-23729E0A333F}" type="datetimeFigureOut">
              <a:rPr lang="en-US" smtClean="0"/>
              <a:t>4/21/17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EF598F-7A46-204A-ADDD-A1229C86B2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36441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381E7F-E132-6445-AEED-102945CD4C20}" type="datetimeFigureOut">
              <a:rPr lang="en-US" smtClean="0"/>
              <a:t>4/21/17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81F886-8654-8C47-A174-271FD89A87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8929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far, you’ve reduced the PageRank computation into one of linear algebra.</a:t>
            </a:r>
          </a:p>
          <a:p>
            <a:endParaRPr lang="en-US" dirty="0"/>
          </a:p>
          <a:p>
            <a:r>
              <a:rPr lang="en-US" dirty="0"/>
              <a:t>In this lesson, we’ll look at one more detail you need to implement it, namely, some options for storing the matrix, which will turn out to be “sparse,” meaning, mostly zero.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7118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Now, when the matrix is sparse, we can store it in a compact way!</a:t>
            </a:r>
          </a:p>
          <a:p>
            <a:endParaRPr lang="en-US" dirty="0"/>
          </a:p>
          <a:p>
            <a:r>
              <a:rPr lang="en-US" dirty="0"/>
              <a:t>There are many options, but here are two common ones.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1584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first is called coordinate, or “COO”, format.</a:t>
            </a:r>
          </a:p>
          <a:p>
            <a:endParaRPr lang="en-US" dirty="0"/>
          </a:p>
          <a:p>
            <a:r>
              <a:rPr lang="en-US" dirty="0"/>
              <a:t>The idea is simple.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4772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store the matrix using three arrays or lists.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717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One stores the row index of every non-zero – call it, “capital-Eye.”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9455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Another stores the corresponding column indices. Call it, “capital-Jay.”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8022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last stores the values.</a:t>
            </a:r>
          </a:p>
          <a:p>
            <a:endParaRPr lang="en-US" dirty="0"/>
          </a:p>
          <a:p>
            <a:r>
              <a:rPr lang="en-US" dirty="0"/>
              <a:t>Call it “capital-</a:t>
            </a:r>
            <a:r>
              <a:rPr lang="en-US" dirty="0" err="1"/>
              <a:t>Vee</a:t>
            </a:r>
            <a:r>
              <a:rPr lang="en-US" dirty="0"/>
              <a:t>.”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96507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By this definition, each array has one entry for each non-zero.</a:t>
            </a:r>
          </a:p>
          <a:p>
            <a:endParaRPr lang="en-US" dirty="0"/>
          </a:p>
          <a:p>
            <a:r>
              <a:rPr lang="en-US" dirty="0"/>
              <a:t>Let’s number the positions by 0 through </a:t>
            </a:r>
            <a:r>
              <a:rPr lang="en-US" dirty="0" err="1"/>
              <a:t>nnz</a:t>
            </a:r>
            <a:r>
              <a:rPr lang="en-US" dirty="0"/>
              <a:t> minus one.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5616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Now, suppose you want to multiply a vector by this matrix.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72822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That is, given two vectors, x and y, and a matrix A, compute y gets y plus A times x.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76217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 scalar form, for each element of the output, y-eye, you would compute a dot-product between row-eye of the matrix A and the vector, x.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So what does the code look like, given a COO representation of A?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1656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Recall the random surfer model.</a:t>
            </a:r>
          </a:p>
          <a:p>
            <a:endParaRPr lang="en-US" dirty="0"/>
          </a:p>
          <a:p>
            <a:r>
              <a:rPr lang="en-US" dirty="0"/>
              <a:t>To each edge, we assigned a transition probability.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13603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could use a zipper iteration over capital-Eye, capital-Jay, and capital-</a:t>
            </a:r>
            <a:r>
              <a:rPr lang="en-US" dirty="0" err="1"/>
              <a:t>Vee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In this code, each non-zero value is little-</a:t>
            </a:r>
            <a:r>
              <a:rPr lang="en-US" dirty="0" err="1"/>
              <a:t>vee</a:t>
            </a:r>
            <a:r>
              <a:rPr lang="en-US" dirty="0"/>
              <a:t>, and its row and column indices are little-eye and little-jay.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09195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code can then update each y-sub-eye by little-</a:t>
            </a:r>
            <a:r>
              <a:rPr lang="en-US" dirty="0" err="1"/>
              <a:t>vee</a:t>
            </a:r>
            <a:r>
              <a:rPr lang="en-US" dirty="0"/>
              <a:t> times x-sub-jay.</a:t>
            </a:r>
          </a:p>
          <a:p>
            <a:endParaRPr lang="en-US" dirty="0"/>
          </a:p>
          <a:p>
            <a:r>
              <a:rPr lang="en-US" dirty="0"/>
              <a:t>Easy breezy!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69833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this format uses more storage than it needs.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72309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see why, recall this picture of the sparse matrix and consider row little-</a:t>
            </a:r>
            <a:r>
              <a:rPr lang="en-US" dirty="0" err="1"/>
              <a:t>i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61548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 of its elements have the same row index, little-</a:t>
            </a:r>
            <a:r>
              <a:rPr lang="en-US" dirty="0" err="1"/>
              <a:t>i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89224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That means little-eye might appear several times in the row index array, capital-Eye.</a:t>
            </a:r>
          </a:p>
          <a:p>
            <a:endParaRPr lang="en-US" dirty="0"/>
          </a:p>
          <a:p>
            <a:r>
              <a:rPr lang="en-US" dirty="0"/>
              <a:t>This motivates a different format, called “compressed sparse row” storage.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38642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 “CSR” for short.</a:t>
            </a:r>
          </a:p>
          <a:p>
            <a:endParaRPr lang="en-US" dirty="0"/>
          </a:p>
          <a:p>
            <a:r>
              <a:rPr lang="en-US" dirty="0"/>
              <a:t>To see how it works, consider this matrix.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79778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has “</a:t>
            </a:r>
            <a:r>
              <a:rPr lang="en-US" dirty="0" err="1"/>
              <a:t>en</a:t>
            </a:r>
            <a:r>
              <a:rPr lang="en-US" dirty="0"/>
              <a:t>” rows and 5 columns.</a:t>
            </a:r>
          </a:p>
          <a:p>
            <a:endParaRPr lang="en-US" dirty="0"/>
          </a:p>
          <a:p>
            <a:r>
              <a:rPr lang="en-US" dirty="0"/>
              <a:t>Like COO, CSR uses 3 arrays.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02114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first is an array, “capital-</a:t>
            </a:r>
            <a:r>
              <a:rPr lang="en-US" dirty="0" err="1"/>
              <a:t>Vee</a:t>
            </a:r>
            <a:r>
              <a:rPr lang="en-US" dirty="0"/>
              <a:t>,” which stores the non-zeros.</a:t>
            </a:r>
          </a:p>
          <a:p>
            <a:endParaRPr lang="en-US" dirty="0"/>
          </a:p>
          <a:p>
            <a:r>
              <a:rPr lang="en-US" dirty="0"/>
              <a:t>They are packed together, row-by-row.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85310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second is an array to hold the column indices.</a:t>
            </a:r>
          </a:p>
          <a:p>
            <a:endParaRPr lang="en-US" dirty="0"/>
          </a:p>
          <a:p>
            <a:r>
              <a:rPr lang="en-US" dirty="0"/>
              <a:t>Call it, “capital-Jay.”</a:t>
            </a:r>
          </a:p>
          <a:p>
            <a:endParaRPr lang="en-US" dirty="0"/>
          </a:p>
          <a:p>
            <a:r>
              <a:rPr lang="en-US" dirty="0"/>
              <a:t>It has the same size as “capital-</a:t>
            </a:r>
            <a:r>
              <a:rPr lang="en-US" dirty="0" err="1"/>
              <a:t>Vee</a:t>
            </a:r>
            <a:r>
              <a:rPr lang="en-US" dirty="0"/>
              <a:t>.”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3581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That is, consider any edge connecting node “eye” to node “jay.”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87781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third array holds “row-pointers.”</a:t>
            </a:r>
          </a:p>
          <a:p>
            <a:endParaRPr lang="en-US" dirty="0"/>
          </a:p>
          <a:p>
            <a:r>
              <a:rPr lang="en-US" dirty="0"/>
              <a:t>Call it, “capital-Are.”</a:t>
            </a:r>
          </a:p>
          <a:p>
            <a:endParaRPr lang="en-US" dirty="0"/>
          </a:p>
          <a:p>
            <a:r>
              <a:rPr lang="en-US" dirty="0"/>
              <a:t>Its size is the number of rows, plus one.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4585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each row, it holds the starting index of that row in the </a:t>
            </a:r>
            <a:r>
              <a:rPr lang="en-US" dirty="0" err="1"/>
              <a:t>Vee</a:t>
            </a:r>
            <a:r>
              <a:rPr lang="en-US" dirty="0"/>
              <a:t> and Jay arrays.</a:t>
            </a:r>
          </a:p>
          <a:p>
            <a:endParaRPr lang="en-US" dirty="0"/>
          </a:p>
          <a:p>
            <a:r>
              <a:rPr lang="en-US" dirty="0"/>
              <a:t>The last element is the number of non-zeros.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68715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this scheme, if </a:t>
            </a:r>
            <a:r>
              <a:rPr lang="en-US" dirty="0" err="1"/>
              <a:t>nnz</a:t>
            </a:r>
            <a:r>
              <a:rPr lang="en-US" dirty="0"/>
              <a:t> is much larger than n, then CSR saves about one array’s worth of index metadata compared to COO.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97021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what does sparse matrix-vector multiply look like for a CSR matrix?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2358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Start by iterating over the row indices, 0 through n minus 1 inclusive.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02393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Next, let’s iterate over the positions in capital-</a:t>
            </a:r>
            <a:r>
              <a:rPr lang="en-US" dirty="0" err="1"/>
              <a:t>Vee</a:t>
            </a:r>
            <a:r>
              <a:rPr lang="en-US" dirty="0"/>
              <a:t> and capital-Jay corresponding to row eye.</a:t>
            </a:r>
          </a:p>
          <a:p>
            <a:endParaRPr lang="en-US" dirty="0"/>
          </a:p>
          <a:p>
            <a:r>
              <a:rPr lang="en-US" dirty="0"/>
              <a:t>Call each position “kay.”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39575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Then the code can update y-sub-eye by the product big-</a:t>
            </a:r>
            <a:r>
              <a:rPr lang="en-US" dirty="0" err="1"/>
              <a:t>Vee</a:t>
            </a:r>
            <a:r>
              <a:rPr lang="en-US" dirty="0"/>
              <a:t>-sub-kay and x-sub-Jay-sub-kay.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38973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 that discussion of data structures for sparse matrices, you now have all the pieces you need to implement PageRank.</a:t>
            </a:r>
          </a:p>
          <a:p>
            <a:endParaRPr lang="en-US" dirty="0"/>
          </a:p>
          <a:p>
            <a:r>
              <a:rPr lang="en-US" dirty="0"/>
              <a:t>We’ve prepared a </a:t>
            </a:r>
            <a:r>
              <a:rPr lang="en-US" dirty="0" err="1"/>
              <a:t>Jupyter</a:t>
            </a:r>
            <a:r>
              <a:rPr lang="en-US" dirty="0"/>
              <a:t> notebook for you that asks you to apply a PageRank-style algorithm to a real graph, which is one representing the airline network in the United States.</a:t>
            </a:r>
          </a:p>
          <a:p>
            <a:endParaRPr lang="en-US" dirty="0"/>
          </a:p>
          <a:p>
            <a:r>
              <a:rPr lang="en-US" dirty="0"/>
              <a:t>I think you’ll find it to be fun. See you again soon!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052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assigned that edge a value, “pee-eye-jay.”</a:t>
            </a:r>
          </a:p>
          <a:p>
            <a:endParaRPr lang="en-US" dirty="0"/>
          </a:p>
          <a:p>
            <a:r>
              <a:rPr lang="en-US" dirty="0"/>
              <a:t>We say this edge is weighted by that value.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0983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can view the collection of weights as a matrix, “capital-P,” whose eye-jay entry is the weight of edge eye-jay.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0805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consider the </a:t>
            </a:r>
            <a:r>
              <a:rPr lang="en-US" dirty="0" err="1"/>
              <a:t>i-th</a:t>
            </a:r>
            <a:r>
              <a:rPr lang="en-US" dirty="0"/>
              <a:t> row of P.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7229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will only have non-zero entries wherever there are edges in the graph.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3478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most real-world graphs, the number of non-zeros per row is relative small, meaning the matrix is mostly zero.</a:t>
            </a:r>
          </a:p>
          <a:p>
            <a:endParaRPr lang="en-US" dirty="0"/>
          </a:p>
          <a:p>
            <a:r>
              <a:rPr lang="en-US" dirty="0"/>
              <a:t>In those cases, we say the graph or matrix is “sparse.”</a:t>
            </a:r>
          </a:p>
          <a:p>
            <a:endParaRPr lang="en-US" dirty="0"/>
          </a:p>
          <a:p>
            <a:r>
              <a:rPr lang="en-US" dirty="0"/>
              <a:t>But what is “small?”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9953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Well, sparsity does *not* have a precise definition.</a:t>
            </a:r>
          </a:p>
          <a:p>
            <a:endParaRPr lang="en-US" dirty="0"/>
          </a:p>
          <a:p>
            <a:r>
              <a:rPr lang="en-US" dirty="0"/>
              <a:t>But as a rule of thumb, sparse means the number of non-zeros of the matrix grows like the number of rows *plus* the number of columns.</a:t>
            </a:r>
          </a:p>
          <a:p>
            <a:endParaRPr lang="en-US" dirty="0"/>
          </a:p>
          <a:p>
            <a:r>
              <a:rPr lang="en-US" dirty="0"/>
              <a:t>By contrast, the number of non-zeros in a completely full or *dense* matrix would be the number of rows *times* the number of columns, which might be much larger.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6787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47650" y="274639"/>
            <a:ext cx="6121165" cy="712848"/>
          </a:xfrm>
          <a:prstGeom prst="rect">
            <a:avLst/>
          </a:prstGeom>
        </p:spPr>
        <p:txBody>
          <a:bodyPr/>
          <a:lstStyle>
            <a:lvl1pPr algn="l">
              <a:defRPr lang="en-US" sz="4000" b="0" i="0" kern="1200" dirty="0">
                <a:solidFill>
                  <a:schemeClr val="tx1"/>
                </a:solidFill>
                <a:latin typeface="Vitesse Bold"/>
                <a:ea typeface="Vitesse" charset="0"/>
                <a:cs typeface="Vitesse Bold"/>
              </a:defRPr>
            </a:lvl1pPr>
          </a:lstStyle>
          <a:p>
            <a:r>
              <a:rPr lang="en-US" dirty="0"/>
              <a:t>Course title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266461" y="796333"/>
            <a:ext cx="5672951" cy="54223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3000" b="0" i="0" kern="1200" dirty="0">
                <a:solidFill>
                  <a:schemeClr val="tx2"/>
                </a:solidFill>
                <a:latin typeface="Vitesse Medium" charset="0"/>
                <a:ea typeface="Vitesse Medium" charset="0"/>
                <a:cs typeface="Vitesse Medium" charset="0"/>
              </a:defRPr>
            </a:lvl1pPr>
          </a:lstStyle>
          <a:p>
            <a:pPr lvl="0"/>
            <a:r>
              <a:rPr lang="en-US" dirty="0"/>
              <a:t>Module Name</a:t>
            </a: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247648" y="2292985"/>
            <a:ext cx="5095759" cy="432669"/>
          </a:xfrm>
          <a:prstGeom prst="rect">
            <a:avLst/>
          </a:prstGeom>
        </p:spPr>
        <p:txBody>
          <a:bodyPr anchor="ctr"/>
          <a:lstStyle>
            <a:lvl1pPr marL="0" indent="0" algn="l" defTabSz="457200" rtl="0" eaLnBrk="1" latinLnBrk="0" hangingPunct="1">
              <a:lnSpc>
                <a:spcPts val="1400"/>
              </a:lnSpc>
              <a:spcBef>
                <a:spcPct val="20000"/>
              </a:spcBef>
              <a:buFont typeface="Arial"/>
              <a:buNone/>
              <a:defRPr lang="en-US" sz="2400" b="1" kern="1200" baseline="0" dirty="0">
                <a:solidFill>
                  <a:srgbClr val="EEB211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pPr lvl="0"/>
            <a:endParaRPr lang="en-US" dirty="0"/>
          </a:p>
          <a:p>
            <a:pPr lvl="0"/>
            <a:r>
              <a:rPr lang="en-US" dirty="0"/>
              <a:t>Professor Name, Ph.D.</a:t>
            </a:r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238241" y="2650975"/>
            <a:ext cx="4888796" cy="25428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1" baseline="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pPr lvl="0"/>
            <a:r>
              <a:rPr lang="en-US" dirty="0"/>
              <a:t>Title</a:t>
            </a:r>
          </a:p>
          <a:p>
            <a:pPr lvl="0"/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247647" y="4379683"/>
            <a:ext cx="4305091" cy="6810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 baseline="0">
                <a:solidFill>
                  <a:schemeClr val="tx2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pPr lvl="0"/>
            <a:r>
              <a:rPr lang="en-US" dirty="0"/>
              <a:t>Lesson name: e.g. R Examples</a:t>
            </a:r>
          </a:p>
          <a:p>
            <a:pPr lvl="0"/>
            <a:r>
              <a:rPr lang="en-US" dirty="0" err="1"/>
              <a:t>Subname</a:t>
            </a:r>
            <a:r>
              <a:rPr lang="en-US" dirty="0"/>
              <a:t> if applicable (e.g. Part II)</a:t>
            </a:r>
          </a:p>
          <a:p>
            <a:pPr lvl="0"/>
            <a:endParaRPr 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247647" y="2896113"/>
            <a:ext cx="4794723" cy="32225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0" i="0" baseline="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pPr lvl="0"/>
            <a:r>
              <a:rPr lang="en-US" dirty="0"/>
              <a:t>School Name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99563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Page w/ Text +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0" hasCustomPrompt="1"/>
          </p:nvPr>
        </p:nvSpPr>
        <p:spPr>
          <a:xfrm>
            <a:off x="233538" y="1110075"/>
            <a:ext cx="3595277" cy="3612444"/>
          </a:xfrm>
          <a:prstGeom prst="rect">
            <a:avLst/>
          </a:prstGeom>
        </p:spPr>
        <p:txBody>
          <a:bodyPr/>
          <a:lstStyle>
            <a:lvl1pPr marL="0" indent="0">
              <a:buFont typeface="Arial"/>
              <a:buNone/>
              <a:defRPr sz="20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b="1" dirty="0" err="1">
                <a:latin typeface="Helvetica"/>
                <a:cs typeface="Helvetica"/>
              </a:rPr>
              <a:t>Lorem</a:t>
            </a:r>
            <a:r>
              <a:rPr lang="en-US" b="1" dirty="0">
                <a:latin typeface="Helvetica"/>
                <a:cs typeface="Helvetica"/>
              </a:rPr>
              <a:t> </a:t>
            </a:r>
            <a:r>
              <a:rPr lang="en-US" b="1" dirty="0" err="1">
                <a:latin typeface="Helvetica"/>
                <a:cs typeface="Helvetica"/>
              </a:rPr>
              <a:t>Ipsum</a:t>
            </a:r>
            <a:r>
              <a:rPr lang="en-US" b="1" dirty="0">
                <a:latin typeface="Helvetica"/>
                <a:cs typeface="Helvetica"/>
              </a:rPr>
              <a:t> is simply dummy text.</a:t>
            </a:r>
          </a:p>
          <a:p>
            <a:endParaRPr lang="en-US" sz="1800" dirty="0"/>
          </a:p>
          <a:p>
            <a:r>
              <a:rPr lang="en-US" b="1" dirty="0"/>
              <a:t>It has survived</a:t>
            </a:r>
          </a:p>
          <a:p>
            <a:pPr marL="285750" indent="-285750">
              <a:buFont typeface="Arial"/>
              <a:buChar char="•"/>
            </a:pPr>
            <a:r>
              <a:rPr lang="en-US" sz="1800" dirty="0"/>
              <a:t>not only five centuries</a:t>
            </a:r>
          </a:p>
          <a:p>
            <a:pPr marL="285750" indent="-285750">
              <a:buFont typeface="Arial"/>
              <a:buChar char="•"/>
            </a:pPr>
            <a:r>
              <a:rPr lang="en-US" sz="1800" dirty="0"/>
              <a:t>but also the leap into electronic typesetting, </a:t>
            </a:r>
          </a:p>
          <a:p>
            <a:pPr marL="285750" indent="-285750">
              <a:buFont typeface="Arial"/>
              <a:buChar char="•"/>
            </a:pPr>
            <a:r>
              <a:rPr lang="en-US" sz="1800" dirty="0"/>
              <a:t>remaining essentially unchanged. </a:t>
            </a:r>
          </a:p>
        </p:txBody>
      </p:sp>
      <p:sp>
        <p:nvSpPr>
          <p:cNvPr id="6" name="Chart Placeholder 3"/>
          <p:cNvSpPr>
            <a:spLocks noGrp="1"/>
          </p:cNvSpPr>
          <p:nvPr>
            <p:ph type="chart" sz="quarter" idx="11"/>
          </p:nvPr>
        </p:nvSpPr>
        <p:spPr>
          <a:xfrm>
            <a:off x="3828815" y="1110075"/>
            <a:ext cx="4948296" cy="361244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52348" y="274678"/>
            <a:ext cx="8186095" cy="993775"/>
          </a:xfrm>
          <a:prstGeom prst="rect">
            <a:avLst/>
          </a:prstGeom>
        </p:spPr>
        <p:txBody>
          <a:bodyPr/>
          <a:lstStyle>
            <a:lvl1pPr algn="l">
              <a:defRPr lang="en-US" sz="4000" kern="1200" dirty="0">
                <a:solidFill>
                  <a:schemeClr val="tx1"/>
                </a:solidFill>
                <a:latin typeface="Vitesse Bold"/>
                <a:ea typeface="+mj-ea"/>
                <a:cs typeface="Vitesse Bold"/>
              </a:defRPr>
            </a:lvl1pPr>
          </a:lstStyle>
          <a:p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14848146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Page w/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art Placeholder 3"/>
          <p:cNvSpPr>
            <a:spLocks noGrp="1"/>
          </p:cNvSpPr>
          <p:nvPr>
            <p:ph type="chart" sz="quarter" idx="10"/>
          </p:nvPr>
        </p:nvSpPr>
        <p:spPr>
          <a:xfrm>
            <a:off x="252349" y="1093392"/>
            <a:ext cx="8110832" cy="37393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52348" y="274678"/>
            <a:ext cx="8186095" cy="993775"/>
          </a:xfrm>
          <a:prstGeom prst="rect">
            <a:avLst/>
          </a:prstGeom>
        </p:spPr>
        <p:txBody>
          <a:bodyPr/>
          <a:lstStyle>
            <a:lvl1pPr algn="l">
              <a:defRPr lang="en-US" sz="4000" kern="1200" dirty="0">
                <a:solidFill>
                  <a:schemeClr val="tx1"/>
                </a:solidFill>
                <a:latin typeface="Vitesse Bold"/>
                <a:ea typeface="+mj-ea"/>
                <a:cs typeface="Vitesse Bold"/>
              </a:defRPr>
            </a:lvl1pPr>
          </a:lstStyle>
          <a:p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13992989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ead Sh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598819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alf Page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2349" y="274678"/>
            <a:ext cx="6182318" cy="993775"/>
          </a:xfrm>
          <a:prstGeom prst="rect">
            <a:avLst/>
          </a:prstGeom>
        </p:spPr>
        <p:txBody>
          <a:bodyPr/>
          <a:lstStyle>
            <a:lvl1pPr algn="l">
              <a:defRPr lang="en-US" sz="4000" kern="1200" dirty="0">
                <a:solidFill>
                  <a:schemeClr val="tx1"/>
                </a:solidFill>
                <a:latin typeface="Vitesse Bold"/>
                <a:ea typeface="+mj-ea"/>
                <a:cs typeface="Vitesse Bold"/>
              </a:defRPr>
            </a:lvl1pPr>
          </a:lstStyle>
          <a:p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13362843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alf Page w/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252349" y="1268453"/>
            <a:ext cx="4611277" cy="347397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latin typeface="Helvetica" charset="0"/>
                <a:ea typeface="Helvetica" charset="0"/>
                <a:cs typeface="Helvetica" charset="0"/>
              </a:defRPr>
            </a:lvl1pPr>
            <a:lvl2pPr>
              <a:defRPr sz="1800">
                <a:latin typeface="Helvetica" charset="0"/>
                <a:ea typeface="Helvetica" charset="0"/>
                <a:cs typeface="Helvetica" charset="0"/>
              </a:defRPr>
            </a:lvl2pPr>
            <a:lvl3pPr>
              <a:defRPr sz="1600">
                <a:latin typeface="Helvetica" charset="0"/>
                <a:ea typeface="Helvetica" charset="0"/>
                <a:cs typeface="Helvetica" charset="0"/>
              </a:defRPr>
            </a:lvl3pPr>
            <a:lvl4pPr>
              <a:defRPr sz="1600">
                <a:latin typeface="Helvetica" charset="0"/>
                <a:ea typeface="Helvetica" charset="0"/>
                <a:cs typeface="Helvetica" charset="0"/>
              </a:defRPr>
            </a:lvl4pPr>
            <a:lvl5pPr>
              <a:defRPr sz="1400">
                <a:latin typeface="Helvetica" charset="0"/>
                <a:ea typeface="Helvetica" charset="0"/>
                <a:cs typeface="Helvetica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52349" y="274678"/>
            <a:ext cx="6182318" cy="993775"/>
          </a:xfrm>
          <a:prstGeom prst="rect">
            <a:avLst/>
          </a:prstGeom>
        </p:spPr>
        <p:txBody>
          <a:bodyPr/>
          <a:lstStyle>
            <a:lvl1pPr algn="l">
              <a:defRPr lang="en-US" sz="4000" kern="1200" dirty="0">
                <a:solidFill>
                  <a:schemeClr val="tx1"/>
                </a:solidFill>
                <a:latin typeface="Vitesse Bold"/>
                <a:ea typeface="+mj-ea"/>
                <a:cs typeface="Vitesse Bold"/>
              </a:defRPr>
            </a:lvl1pPr>
          </a:lstStyle>
          <a:p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19686773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alf Page w/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0" hasCustomPrompt="1"/>
          </p:nvPr>
        </p:nvSpPr>
        <p:spPr>
          <a:xfrm>
            <a:off x="252349" y="1268453"/>
            <a:ext cx="4705350" cy="3562526"/>
          </a:xfrm>
          <a:prstGeom prst="rect">
            <a:avLst/>
          </a:prstGeom>
        </p:spPr>
        <p:txBody>
          <a:bodyPr/>
          <a:lstStyle>
            <a:lvl1pPr marL="0" indent="0">
              <a:buFont typeface="Arial"/>
              <a:buNone/>
              <a:defRPr sz="20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b="1" dirty="0" err="1">
                <a:latin typeface="Helvetica"/>
                <a:cs typeface="Helvetica"/>
              </a:rPr>
              <a:t>Lorem</a:t>
            </a:r>
            <a:r>
              <a:rPr lang="en-US" b="1" dirty="0">
                <a:latin typeface="Helvetica"/>
                <a:cs typeface="Helvetica"/>
              </a:rPr>
              <a:t> </a:t>
            </a:r>
            <a:r>
              <a:rPr lang="en-US" b="1" dirty="0" err="1">
                <a:latin typeface="Helvetica"/>
                <a:cs typeface="Helvetica"/>
              </a:rPr>
              <a:t>Ipsum</a:t>
            </a:r>
            <a:r>
              <a:rPr lang="en-US" b="1" dirty="0">
                <a:latin typeface="Helvetica"/>
                <a:cs typeface="Helvetica"/>
              </a:rPr>
              <a:t> is simply dummy text.</a:t>
            </a:r>
          </a:p>
          <a:p>
            <a:endParaRPr lang="en-US" sz="1800" dirty="0"/>
          </a:p>
          <a:p>
            <a:r>
              <a:rPr lang="en-US" b="1" dirty="0"/>
              <a:t>It has survived</a:t>
            </a:r>
          </a:p>
          <a:p>
            <a:pPr marL="285750" indent="-285750">
              <a:buFont typeface="Arial"/>
              <a:buChar char="•"/>
            </a:pPr>
            <a:r>
              <a:rPr lang="en-US" sz="1800" dirty="0"/>
              <a:t>not only five centuries</a:t>
            </a:r>
          </a:p>
          <a:p>
            <a:pPr marL="285750" indent="-285750">
              <a:buFont typeface="Arial"/>
              <a:buChar char="•"/>
            </a:pPr>
            <a:r>
              <a:rPr lang="en-US" sz="1800" dirty="0"/>
              <a:t>but also the leap into electronic typesetting, </a:t>
            </a:r>
          </a:p>
          <a:p>
            <a:pPr marL="285750" indent="-285750">
              <a:buFont typeface="Arial"/>
              <a:buChar char="•"/>
            </a:pPr>
            <a:r>
              <a:rPr lang="en-US" sz="1800" dirty="0"/>
              <a:t>remaining essentially unchanged. 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52349" y="274678"/>
            <a:ext cx="6182318" cy="993775"/>
          </a:xfrm>
          <a:prstGeom prst="rect">
            <a:avLst/>
          </a:prstGeom>
        </p:spPr>
        <p:txBody>
          <a:bodyPr/>
          <a:lstStyle>
            <a:lvl1pPr algn="l">
              <a:defRPr lang="en-US" sz="4000" kern="1200" dirty="0">
                <a:solidFill>
                  <a:schemeClr val="tx1"/>
                </a:solidFill>
                <a:latin typeface="Vitesse Bold"/>
                <a:ea typeface="+mj-ea"/>
                <a:cs typeface="Vitesse Bold"/>
              </a:defRPr>
            </a:lvl1pPr>
          </a:lstStyle>
          <a:p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5825633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alf Page w/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hart Placeholder 3"/>
          <p:cNvSpPr>
            <a:spLocks noGrp="1"/>
          </p:cNvSpPr>
          <p:nvPr>
            <p:ph type="chart" sz="quarter" idx="10"/>
          </p:nvPr>
        </p:nvSpPr>
        <p:spPr>
          <a:xfrm>
            <a:off x="252349" y="1104932"/>
            <a:ext cx="4213956" cy="37393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52349" y="274678"/>
            <a:ext cx="6182318" cy="993775"/>
          </a:xfrm>
          <a:prstGeom prst="rect">
            <a:avLst/>
          </a:prstGeom>
        </p:spPr>
        <p:txBody>
          <a:bodyPr/>
          <a:lstStyle>
            <a:lvl1pPr algn="l">
              <a:defRPr lang="en-US" sz="4000" kern="1200" dirty="0">
                <a:solidFill>
                  <a:schemeClr val="tx1"/>
                </a:solidFill>
                <a:latin typeface="Vitesse Bold"/>
                <a:ea typeface="+mj-ea"/>
                <a:cs typeface="Vitesse Bold"/>
              </a:defRPr>
            </a:lvl1pPr>
          </a:lstStyle>
          <a:p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26214849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Pag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47650" y="274639"/>
            <a:ext cx="8595313" cy="712848"/>
          </a:xfrm>
          <a:prstGeom prst="rect">
            <a:avLst/>
          </a:prstGeom>
        </p:spPr>
        <p:txBody>
          <a:bodyPr/>
          <a:lstStyle>
            <a:lvl1pPr algn="l">
              <a:defRPr lang="en-US" sz="4000" b="0" i="0" kern="1200" dirty="0">
                <a:solidFill>
                  <a:schemeClr val="tx1"/>
                </a:solidFill>
                <a:latin typeface="Vitesse Bold"/>
                <a:ea typeface="Vitesse" charset="0"/>
                <a:cs typeface="Vitesse Bold"/>
              </a:defRPr>
            </a:lvl1pPr>
          </a:lstStyle>
          <a:p>
            <a:r>
              <a:rPr lang="en-US" dirty="0"/>
              <a:t>Course title</a:t>
            </a: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266461" y="796333"/>
            <a:ext cx="8576502" cy="54223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3000" b="0" i="0" kern="1200" dirty="0">
                <a:solidFill>
                  <a:schemeClr val="tx2"/>
                </a:solidFill>
                <a:latin typeface="Vitesse Medium" charset="0"/>
                <a:ea typeface="Vitesse Medium" charset="0"/>
                <a:cs typeface="Vitesse Medium" charset="0"/>
              </a:defRPr>
            </a:lvl1pPr>
          </a:lstStyle>
          <a:p>
            <a:pPr lvl="0"/>
            <a:r>
              <a:rPr lang="en-US" dirty="0"/>
              <a:t>Module Name</a:t>
            </a:r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247648" y="2292985"/>
            <a:ext cx="8595315" cy="432669"/>
          </a:xfrm>
          <a:prstGeom prst="rect">
            <a:avLst/>
          </a:prstGeom>
        </p:spPr>
        <p:txBody>
          <a:bodyPr anchor="ctr"/>
          <a:lstStyle>
            <a:lvl1pPr marL="0" indent="0" algn="l" defTabSz="457200" rtl="0" eaLnBrk="1" latinLnBrk="0" hangingPunct="1">
              <a:lnSpc>
                <a:spcPts val="1400"/>
              </a:lnSpc>
              <a:spcBef>
                <a:spcPct val="20000"/>
              </a:spcBef>
              <a:buFont typeface="Arial"/>
              <a:buNone/>
              <a:defRPr lang="en-US" sz="2400" b="1" kern="1200" baseline="0" dirty="0">
                <a:solidFill>
                  <a:srgbClr val="EEB211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pPr lvl="0"/>
            <a:endParaRPr lang="en-US" dirty="0"/>
          </a:p>
          <a:p>
            <a:pPr lvl="0"/>
            <a:r>
              <a:rPr lang="en-US" dirty="0"/>
              <a:t>Professor Name, Ph.D.</a:t>
            </a:r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238241" y="2650975"/>
            <a:ext cx="8604722" cy="25428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1" baseline="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pPr lvl="0"/>
            <a:r>
              <a:rPr lang="en-US" dirty="0"/>
              <a:t>Title</a:t>
            </a:r>
          </a:p>
          <a:p>
            <a:pPr lvl="0"/>
            <a:endParaRPr 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247647" y="4379683"/>
            <a:ext cx="8143760" cy="6810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 baseline="0">
                <a:solidFill>
                  <a:schemeClr val="tx2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pPr lvl="0"/>
            <a:r>
              <a:rPr lang="en-US" dirty="0"/>
              <a:t>Lesson name: e.g. R Examples</a:t>
            </a:r>
          </a:p>
          <a:p>
            <a:pPr lvl="0"/>
            <a:r>
              <a:rPr lang="en-US" dirty="0" err="1"/>
              <a:t>Subname</a:t>
            </a:r>
            <a:r>
              <a:rPr lang="en-US" dirty="0"/>
              <a:t> if applicable (e.g. Part II)</a:t>
            </a:r>
          </a:p>
          <a:p>
            <a:pPr lvl="0"/>
            <a:endParaRPr 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247647" y="2896113"/>
            <a:ext cx="8595316" cy="32225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0" i="0" baseline="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pPr lvl="0"/>
            <a:r>
              <a:rPr lang="en-US" dirty="0"/>
              <a:t>School Name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60591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Page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52349" y="274678"/>
            <a:ext cx="8562392" cy="993775"/>
          </a:xfrm>
          <a:prstGeom prst="rect">
            <a:avLst/>
          </a:prstGeom>
        </p:spPr>
        <p:txBody>
          <a:bodyPr/>
          <a:lstStyle>
            <a:lvl1pPr algn="l">
              <a:defRPr lang="en-US" sz="4000" kern="1200" dirty="0">
                <a:solidFill>
                  <a:schemeClr val="tx1"/>
                </a:solidFill>
                <a:latin typeface="Vitesse Bold"/>
                <a:ea typeface="+mj-ea"/>
                <a:cs typeface="Vitesse Bold"/>
              </a:defRPr>
            </a:lvl1pPr>
          </a:lstStyle>
          <a:p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17615880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Page w/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5"/>
          <p:cNvSpPr>
            <a:spLocks noGrp="1"/>
          </p:cNvSpPr>
          <p:nvPr>
            <p:ph sz="quarter" idx="10"/>
          </p:nvPr>
        </p:nvSpPr>
        <p:spPr>
          <a:xfrm>
            <a:off x="252349" y="1268453"/>
            <a:ext cx="8280166" cy="3519917"/>
          </a:xfrm>
          <a:prstGeom prst="rect">
            <a:avLst/>
          </a:prstGeom>
        </p:spPr>
        <p:txBody>
          <a:bodyPr/>
          <a:lstStyle>
            <a:lvl1pPr>
              <a:defRPr sz="2000">
                <a:latin typeface="Helvetica" charset="0"/>
                <a:ea typeface="Helvetica" charset="0"/>
                <a:cs typeface="Helvetica" charset="0"/>
              </a:defRPr>
            </a:lvl1pPr>
            <a:lvl2pPr>
              <a:defRPr sz="1800">
                <a:latin typeface="Helvetica" charset="0"/>
                <a:ea typeface="Helvetica" charset="0"/>
                <a:cs typeface="Helvetica" charset="0"/>
              </a:defRPr>
            </a:lvl2pPr>
            <a:lvl3pPr>
              <a:defRPr sz="1600">
                <a:latin typeface="Helvetica" charset="0"/>
                <a:ea typeface="Helvetica" charset="0"/>
                <a:cs typeface="Helvetica" charset="0"/>
              </a:defRPr>
            </a:lvl3pPr>
            <a:lvl4pPr>
              <a:defRPr sz="1400">
                <a:latin typeface="Helvetica" charset="0"/>
                <a:ea typeface="Helvetica" charset="0"/>
                <a:cs typeface="Helvetica" charset="0"/>
              </a:defRPr>
            </a:lvl4pPr>
            <a:lvl5pPr>
              <a:defRPr sz="1200">
                <a:latin typeface="Helvetica" charset="0"/>
                <a:ea typeface="Helvetica" charset="0"/>
                <a:cs typeface="Helvetica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52349" y="274678"/>
            <a:ext cx="8280166" cy="993775"/>
          </a:xfrm>
          <a:prstGeom prst="rect">
            <a:avLst/>
          </a:prstGeom>
        </p:spPr>
        <p:txBody>
          <a:bodyPr/>
          <a:lstStyle>
            <a:lvl1pPr algn="l">
              <a:defRPr lang="en-US" sz="4000" kern="1200" dirty="0">
                <a:solidFill>
                  <a:schemeClr val="tx1"/>
                </a:solidFill>
                <a:latin typeface="Vitesse Bold"/>
                <a:ea typeface="+mj-ea"/>
                <a:cs typeface="Vitesse Bold"/>
              </a:defRPr>
            </a:lvl1pPr>
          </a:lstStyle>
          <a:p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17672389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Page w/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4"/>
          <p:cNvSpPr>
            <a:spLocks noGrp="1"/>
          </p:cNvSpPr>
          <p:nvPr>
            <p:ph sz="quarter" idx="10" hasCustomPrompt="1"/>
          </p:nvPr>
        </p:nvSpPr>
        <p:spPr>
          <a:xfrm>
            <a:off x="252347" y="1268453"/>
            <a:ext cx="8449503" cy="3286125"/>
          </a:xfrm>
          <a:prstGeom prst="rect">
            <a:avLst/>
          </a:prstGeom>
        </p:spPr>
        <p:txBody>
          <a:bodyPr/>
          <a:lstStyle>
            <a:lvl1pPr marL="0" indent="0">
              <a:buFont typeface="Arial"/>
              <a:buNone/>
              <a:defRPr sz="20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b="1" dirty="0" err="1">
                <a:latin typeface="Helvetica"/>
                <a:cs typeface="Helvetica"/>
              </a:rPr>
              <a:t>Lorem</a:t>
            </a:r>
            <a:r>
              <a:rPr lang="en-US" b="1" dirty="0">
                <a:latin typeface="Helvetica"/>
                <a:cs typeface="Helvetica"/>
              </a:rPr>
              <a:t> </a:t>
            </a:r>
            <a:r>
              <a:rPr lang="en-US" b="1" dirty="0" err="1">
                <a:latin typeface="Helvetica"/>
                <a:cs typeface="Helvetica"/>
              </a:rPr>
              <a:t>Ipsum</a:t>
            </a:r>
            <a:r>
              <a:rPr lang="en-US" b="1" dirty="0">
                <a:latin typeface="Helvetica"/>
                <a:cs typeface="Helvetica"/>
              </a:rPr>
              <a:t> is simply dummy text </a:t>
            </a:r>
          </a:p>
          <a:p>
            <a:r>
              <a:rPr lang="en-US" sz="1800" dirty="0"/>
              <a:t>of the printing and typesetting industry. </a:t>
            </a:r>
            <a:r>
              <a:rPr lang="en-US" sz="1800" dirty="0" err="1"/>
              <a:t>Lorem</a:t>
            </a:r>
            <a:r>
              <a:rPr lang="en-US" sz="1800" dirty="0"/>
              <a:t> </a:t>
            </a:r>
            <a:r>
              <a:rPr lang="en-US" sz="1800" dirty="0" err="1"/>
              <a:t>Ipsum</a:t>
            </a:r>
            <a:r>
              <a:rPr lang="en-US" sz="1800" dirty="0"/>
              <a:t> has been the industry's standard dummy text ever since the 1500s, when an unknown printer took a galley of type and scrambled it to make a type specimen book. </a:t>
            </a:r>
          </a:p>
          <a:p>
            <a:endParaRPr lang="en-US" sz="1800" dirty="0"/>
          </a:p>
          <a:p>
            <a:r>
              <a:rPr lang="en-US" b="1" dirty="0"/>
              <a:t>It has survived</a:t>
            </a:r>
          </a:p>
          <a:p>
            <a:pPr marL="285750" indent="-285750">
              <a:buFont typeface="Arial"/>
              <a:buChar char="•"/>
            </a:pPr>
            <a:r>
              <a:rPr lang="en-US" sz="1800" dirty="0"/>
              <a:t>not only five centuries</a:t>
            </a:r>
          </a:p>
          <a:p>
            <a:pPr marL="285750" indent="-285750">
              <a:buFont typeface="Arial"/>
              <a:buChar char="•"/>
            </a:pPr>
            <a:r>
              <a:rPr lang="en-US" sz="1800" dirty="0"/>
              <a:t>but also the leap into electronic typesetting, </a:t>
            </a:r>
          </a:p>
          <a:p>
            <a:pPr marL="285750" indent="-285750">
              <a:buFont typeface="Arial"/>
              <a:buChar char="•"/>
            </a:pPr>
            <a:r>
              <a:rPr lang="en-US" sz="1800" dirty="0"/>
              <a:t>remaining essentially unchanged. 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52348" y="274678"/>
            <a:ext cx="8449503" cy="993775"/>
          </a:xfrm>
          <a:prstGeom prst="rect">
            <a:avLst/>
          </a:prstGeom>
        </p:spPr>
        <p:txBody>
          <a:bodyPr/>
          <a:lstStyle>
            <a:lvl1pPr algn="l">
              <a:defRPr lang="en-US" sz="4000" kern="1200" dirty="0">
                <a:solidFill>
                  <a:schemeClr val="tx1"/>
                </a:solidFill>
                <a:latin typeface="Vitesse Bold"/>
                <a:ea typeface="+mj-ea"/>
                <a:cs typeface="Vitesse Bold"/>
              </a:defRPr>
            </a:lvl1pPr>
          </a:lstStyle>
          <a:p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13992989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7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4" Type="http://schemas.openxmlformats.org/officeDocument/2006/relationships/slideLayout" Target="../slideLayouts/slideLayout9.xml"/><Relationship Id="rId5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1.xml"/><Relationship Id="rId7" Type="http://schemas.openxmlformats.org/officeDocument/2006/relationships/theme" Target="../theme/theme2.xml"/><Relationship Id="rId8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2" Type="http://schemas.openxmlformats.org/officeDocument/2006/relationships/slideLayout" Target="../slideLayouts/slideLayout7.xml"/></Relationships>
</file>

<file path=ppt/slideMasters/_rels/slideMaster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theme" Target="../theme/theme3.xml"/><Relationship Id="rId3" Type="http://schemas.openxmlformats.org/officeDocument/2006/relationships/image" Target="../media/image3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1713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49" r:id="rId2"/>
    <p:sldLayoutId id="2147483668" r:id="rId3"/>
    <p:sldLayoutId id="2147483660" r:id="rId4"/>
    <p:sldLayoutId id="2147483669" r:id="rId5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200" y="4793747"/>
            <a:ext cx="613954" cy="276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880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7" r:id="rId2"/>
    <p:sldLayoutId id="2147483664" r:id="rId3"/>
    <p:sldLayoutId id="2147483665" r:id="rId4"/>
    <p:sldLayoutId id="2147483672" r:id="rId5"/>
    <p:sldLayoutId id="2147483666" r:id="rId6"/>
  </p:sldLayoutIdLst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Arial"/>
        <a:buNone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3586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</p:sldLayoutIdLst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Arial"/>
        <a:buNone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3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4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5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6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7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8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9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667" y="262218"/>
            <a:ext cx="5691763" cy="712848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dirty="0"/>
              <a:t>Introduction to Computing for Data Analysis</a:t>
            </a:r>
            <a:endParaRPr lang="en-US" b="0" dirty="0">
              <a:latin typeface="Vitesse Bold"/>
              <a:cs typeface="Vitesse Bold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16667" y="1710026"/>
            <a:ext cx="5279783" cy="542236"/>
          </a:xfrm>
        </p:spPr>
        <p:txBody>
          <a:bodyPr/>
          <a:lstStyle/>
          <a:p>
            <a:r>
              <a:rPr lang="en-US" sz="2600" dirty="0"/>
              <a:t>Case study: PageRank</a:t>
            </a:r>
            <a:br>
              <a:rPr lang="en-US" sz="2600" dirty="0"/>
            </a:br>
            <a:r>
              <a:rPr lang="en-US" sz="2600" dirty="0"/>
              <a:t>(Markov chains on graphs)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16668" y="3125353"/>
            <a:ext cx="4305091" cy="432669"/>
          </a:xfrm>
        </p:spPr>
        <p:txBody>
          <a:bodyPr anchor="ctr"/>
          <a:lstStyle/>
          <a:p>
            <a:endParaRPr lang="en-US" dirty="0"/>
          </a:p>
          <a:p>
            <a:r>
              <a:rPr lang="en-US" dirty="0"/>
              <a:t>Richard </a:t>
            </a:r>
            <a:r>
              <a:rPr lang="en-US" dirty="0" err="1"/>
              <a:t>Vuduc</a:t>
            </a:r>
            <a:r>
              <a:rPr lang="en-US" dirty="0"/>
              <a:t>, Ph.D.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216668" y="3503332"/>
            <a:ext cx="4305091" cy="254281"/>
          </a:xfrm>
        </p:spPr>
        <p:txBody>
          <a:bodyPr/>
          <a:lstStyle/>
          <a:p>
            <a:r>
              <a:rPr lang="en-US" dirty="0"/>
              <a:t>Associate Professor 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16668" y="4337351"/>
            <a:ext cx="4305091" cy="681037"/>
          </a:xfrm>
        </p:spPr>
        <p:txBody>
          <a:bodyPr/>
          <a:lstStyle/>
          <a:p>
            <a:r>
              <a:rPr lang="en-US" dirty="0"/>
              <a:t>Storing sparse matrices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7250" y="3736711"/>
            <a:ext cx="4305091" cy="322253"/>
          </a:xfrm>
        </p:spPr>
        <p:txBody>
          <a:bodyPr/>
          <a:lstStyle/>
          <a:p>
            <a:r>
              <a:rPr lang="en-US" dirty="0"/>
              <a:t>School of Computational Science and Engineering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375490" y="5807947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pPr algn="l">
              <a:lnSpc>
                <a:spcPts val="1200"/>
              </a:lnSpc>
            </a:pPr>
            <a:endParaRPr lang="en-US" sz="1200" dirty="0">
              <a:solidFill>
                <a:srgbClr val="000000"/>
              </a:solidFill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836153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681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3549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ln>
            <a:solidFill>
              <a:srgbClr val="BB4646"/>
            </a:solidFill>
          </a:ln>
        </p:spPr>
      </p:pic>
      <p:cxnSp>
        <p:nvCxnSpPr>
          <p:cNvPr id="8" name="Straight Connector 7"/>
          <p:cNvCxnSpPr/>
          <p:nvPr/>
        </p:nvCxnSpPr>
        <p:spPr>
          <a:xfrm>
            <a:off x="2349795" y="1265274"/>
            <a:ext cx="47847" cy="0"/>
          </a:xfrm>
          <a:prstGeom prst="line">
            <a:avLst/>
          </a:prstGeom>
          <a:ln w="22225">
            <a:solidFill>
              <a:srgbClr val="5F6C7E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79818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cxnSp>
        <p:nvCxnSpPr>
          <p:cNvPr id="3" name="Straight Connector 2"/>
          <p:cNvCxnSpPr/>
          <p:nvPr/>
        </p:nvCxnSpPr>
        <p:spPr>
          <a:xfrm>
            <a:off x="2349795" y="1265274"/>
            <a:ext cx="47847" cy="0"/>
          </a:xfrm>
          <a:prstGeom prst="line">
            <a:avLst/>
          </a:prstGeom>
          <a:ln w="22225">
            <a:solidFill>
              <a:srgbClr val="5F6C7E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0356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cxnSp>
        <p:nvCxnSpPr>
          <p:cNvPr id="3" name="Straight Connector 2"/>
          <p:cNvCxnSpPr/>
          <p:nvPr/>
        </p:nvCxnSpPr>
        <p:spPr>
          <a:xfrm>
            <a:off x="2349795" y="1265274"/>
            <a:ext cx="47847" cy="0"/>
          </a:xfrm>
          <a:prstGeom prst="line">
            <a:avLst/>
          </a:prstGeom>
          <a:ln w="22225">
            <a:solidFill>
              <a:srgbClr val="5F6C7E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1480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>
            <a:off x="2349795" y="1265274"/>
            <a:ext cx="47847" cy="0"/>
          </a:xfrm>
          <a:prstGeom prst="line">
            <a:avLst/>
          </a:prstGeom>
          <a:ln w="22225">
            <a:solidFill>
              <a:srgbClr val="5F6C7E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3816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cxnSp>
        <p:nvCxnSpPr>
          <p:cNvPr id="3" name="Straight Connector 2"/>
          <p:cNvCxnSpPr/>
          <p:nvPr/>
        </p:nvCxnSpPr>
        <p:spPr>
          <a:xfrm>
            <a:off x="2349795" y="1265274"/>
            <a:ext cx="47847" cy="0"/>
          </a:xfrm>
          <a:prstGeom prst="line">
            <a:avLst/>
          </a:prstGeom>
          <a:ln w="22225">
            <a:solidFill>
              <a:srgbClr val="5F6C7E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4701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cxnSp>
        <p:nvCxnSpPr>
          <p:cNvPr id="3" name="Straight Connector 2"/>
          <p:cNvCxnSpPr/>
          <p:nvPr/>
        </p:nvCxnSpPr>
        <p:spPr>
          <a:xfrm>
            <a:off x="2349795" y="1265274"/>
            <a:ext cx="47847" cy="0"/>
          </a:xfrm>
          <a:prstGeom prst="line">
            <a:avLst/>
          </a:prstGeom>
          <a:ln w="22225">
            <a:solidFill>
              <a:srgbClr val="5F6C7E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240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cxnSp>
        <p:nvCxnSpPr>
          <p:cNvPr id="3" name="Straight Connector 2"/>
          <p:cNvCxnSpPr/>
          <p:nvPr/>
        </p:nvCxnSpPr>
        <p:spPr>
          <a:xfrm>
            <a:off x="2349795" y="1265274"/>
            <a:ext cx="47847" cy="0"/>
          </a:xfrm>
          <a:prstGeom prst="line">
            <a:avLst/>
          </a:prstGeom>
          <a:ln w="22225">
            <a:solidFill>
              <a:srgbClr val="5F6C7E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1764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cxnSp>
        <p:nvCxnSpPr>
          <p:cNvPr id="3" name="Straight Connector 2"/>
          <p:cNvCxnSpPr/>
          <p:nvPr/>
        </p:nvCxnSpPr>
        <p:spPr>
          <a:xfrm>
            <a:off x="2349795" y="1265274"/>
            <a:ext cx="47847" cy="0"/>
          </a:xfrm>
          <a:prstGeom prst="line">
            <a:avLst/>
          </a:prstGeom>
          <a:ln w="22225">
            <a:solidFill>
              <a:srgbClr val="5F6C7E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2120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66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cxnSp>
        <p:nvCxnSpPr>
          <p:cNvPr id="3" name="Straight Connector 2"/>
          <p:cNvCxnSpPr/>
          <p:nvPr/>
        </p:nvCxnSpPr>
        <p:spPr>
          <a:xfrm>
            <a:off x="2349795" y="1265274"/>
            <a:ext cx="47847" cy="0"/>
          </a:xfrm>
          <a:prstGeom prst="line">
            <a:avLst/>
          </a:prstGeom>
          <a:ln w="22225">
            <a:solidFill>
              <a:srgbClr val="5F6C7E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9496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cxnSp>
        <p:nvCxnSpPr>
          <p:cNvPr id="3" name="Straight Connector 2"/>
          <p:cNvCxnSpPr/>
          <p:nvPr/>
        </p:nvCxnSpPr>
        <p:spPr>
          <a:xfrm>
            <a:off x="2349795" y="1265274"/>
            <a:ext cx="47847" cy="0"/>
          </a:xfrm>
          <a:prstGeom prst="line">
            <a:avLst/>
          </a:prstGeom>
          <a:ln w="22225">
            <a:solidFill>
              <a:srgbClr val="5F6C7E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11734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cxnSp>
        <p:nvCxnSpPr>
          <p:cNvPr id="3" name="Straight Connector 2"/>
          <p:cNvCxnSpPr/>
          <p:nvPr/>
        </p:nvCxnSpPr>
        <p:spPr>
          <a:xfrm>
            <a:off x="2349795" y="1265274"/>
            <a:ext cx="47847" cy="0"/>
          </a:xfrm>
          <a:prstGeom prst="line">
            <a:avLst/>
          </a:prstGeom>
          <a:ln w="22225">
            <a:solidFill>
              <a:srgbClr val="5F6C7E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75530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cxnSp>
        <p:nvCxnSpPr>
          <p:cNvPr id="3" name="Straight Connector 2"/>
          <p:cNvCxnSpPr/>
          <p:nvPr/>
        </p:nvCxnSpPr>
        <p:spPr>
          <a:xfrm>
            <a:off x="2349795" y="1265274"/>
            <a:ext cx="47847" cy="0"/>
          </a:xfrm>
          <a:prstGeom prst="line">
            <a:avLst/>
          </a:prstGeom>
          <a:ln w="22225">
            <a:solidFill>
              <a:srgbClr val="5F6C7E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72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>
            <a:off x="2349795" y="1265274"/>
            <a:ext cx="47847" cy="0"/>
          </a:xfrm>
          <a:prstGeom prst="line">
            <a:avLst/>
          </a:prstGeom>
          <a:ln w="22225">
            <a:solidFill>
              <a:srgbClr val="5F6C7E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486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>
            <a:off x="2349795" y="1265274"/>
            <a:ext cx="47847" cy="0"/>
          </a:xfrm>
          <a:prstGeom prst="line">
            <a:avLst/>
          </a:prstGeom>
          <a:ln w="22225">
            <a:solidFill>
              <a:srgbClr val="5F6C7E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687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cxnSp>
        <p:nvCxnSpPr>
          <p:cNvPr id="3" name="Straight Connector 2"/>
          <p:cNvCxnSpPr/>
          <p:nvPr/>
        </p:nvCxnSpPr>
        <p:spPr>
          <a:xfrm>
            <a:off x="2349795" y="1265274"/>
            <a:ext cx="47847" cy="0"/>
          </a:xfrm>
          <a:prstGeom prst="line">
            <a:avLst/>
          </a:prstGeom>
          <a:ln w="22225">
            <a:solidFill>
              <a:srgbClr val="5F6C7E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2301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878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3673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91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65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940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119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269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981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851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37675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5883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85006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251062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039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916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877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944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7031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914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Half Page Slash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 vert="horz" lIns="91440" tIns="45720" rIns="91440" bIns="45720" rtlCol="0">
        <a:normAutofit/>
      </a:bodyPr>
      <a:lstStyle>
        <a:defPPr algn="l">
          <a:lnSpc>
            <a:spcPts val="1200"/>
          </a:lnSpc>
          <a:defRPr sz="1200" dirty="0" smtClean="0">
            <a:solidFill>
              <a:srgbClr val="000000"/>
            </a:solidFill>
            <a:latin typeface="Helvetica"/>
            <a:cs typeface="Helvetica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Full Page Layout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Head Shot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2833</TotalTime>
  <Words>944</Words>
  <Application>Microsoft Macintosh PowerPoint</Application>
  <PresentationFormat>On-screen Show (16:9)</PresentationFormat>
  <Paragraphs>133</Paragraphs>
  <Slides>38</Slides>
  <Notes>37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38</vt:i4>
      </vt:variant>
    </vt:vector>
  </HeadingPairs>
  <TitlesOfParts>
    <vt:vector size="47" baseType="lpstr">
      <vt:lpstr>Arial</vt:lpstr>
      <vt:lpstr>Calibri</vt:lpstr>
      <vt:lpstr>Helvetica</vt:lpstr>
      <vt:lpstr>Vitesse</vt:lpstr>
      <vt:lpstr>Vitesse Bold</vt:lpstr>
      <vt:lpstr>Vitesse Medium</vt:lpstr>
      <vt:lpstr>Half Page Slash</vt:lpstr>
      <vt:lpstr>Full Page Layout</vt:lpstr>
      <vt:lpstr>Head Shot</vt:lpstr>
      <vt:lpstr>Introduction to Computing for Data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www.gatech.edu</Company>
  <LinksUpToDate>false</LinksUpToDate>
  <SharedDoc>false</SharedDoc>
  <HyperlinksChanged>false</HyperlinksChanged>
  <AppVersion>15.0031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DUALITY</dc:title>
  <dc:creator>Professional Education</dc:creator>
  <cp:lastModifiedBy>Hayes, Christie M</cp:lastModifiedBy>
  <cp:revision>251</cp:revision>
  <dcterms:created xsi:type="dcterms:W3CDTF">2017-01-20T18:55:05Z</dcterms:created>
  <dcterms:modified xsi:type="dcterms:W3CDTF">2017-04-21T15:00:23Z</dcterms:modified>
</cp:coreProperties>
</file>